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9" r:id="rId3"/>
    <p:sldId id="260" r:id="rId4"/>
    <p:sldId id="261" r:id="rId5"/>
    <p:sldId id="262" r:id="rId6"/>
    <p:sldId id="258" r:id="rId7"/>
    <p:sldId id="263" r:id="rId8"/>
    <p:sldId id="264" r:id="rId9"/>
    <p:sldId id="267" r:id="rId10"/>
    <p:sldId id="268" r:id="rId11"/>
    <p:sldId id="265" r:id="rId12"/>
    <p:sldId id="269" r:id="rId13"/>
    <p:sldId id="266" r:id="rId14"/>
    <p:sldId id="279" r:id="rId15"/>
    <p:sldId id="273" r:id="rId16"/>
    <p:sldId id="270" r:id="rId17"/>
    <p:sldId id="272" r:id="rId18"/>
    <p:sldId id="274" r:id="rId19"/>
    <p:sldId id="275" r:id="rId20"/>
    <p:sldId id="276"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7060"/>
  </p:normalViewPr>
  <p:slideViewPr>
    <p:cSldViewPr snapToGrid="0" snapToObjects="1">
      <p:cViewPr varScale="1">
        <p:scale>
          <a:sx n="76" d="100"/>
          <a:sy n="76"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2481D-9EFD-304E-AFCA-F5790662195F}" type="datetimeFigureOut">
              <a:rPr lang="en-US" smtClean="0"/>
              <a:t>8/30/16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63B8E-6680-1545-A1DA-600029188012}" type="slidenum">
              <a:rPr lang="en-US" smtClean="0"/>
              <a:t>‹#›</a:t>
            </a:fld>
            <a:endParaRPr lang="en-US"/>
          </a:p>
        </p:txBody>
      </p:sp>
    </p:spTree>
    <p:extLst>
      <p:ext uri="{BB962C8B-B14F-4D97-AF65-F5344CB8AC3E}">
        <p14:creationId xmlns:p14="http://schemas.microsoft.com/office/powerpoint/2010/main" val="110761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a:t>
            </a:fld>
            <a:endParaRPr lang="en-US"/>
          </a:p>
        </p:txBody>
      </p:sp>
    </p:spTree>
    <p:extLst>
      <p:ext uri="{BB962C8B-B14F-4D97-AF65-F5344CB8AC3E}">
        <p14:creationId xmlns:p14="http://schemas.microsoft.com/office/powerpoint/2010/main" val="60710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Comparison of different distributed sys- </a:t>
            </a:r>
            <a:r>
              <a:rPr lang="en-US" sz="1200" kern="1200" dirty="0" err="1" smtClean="0">
                <a:solidFill>
                  <a:schemeClr val="tx1"/>
                </a:solidFill>
                <a:effectLst/>
                <a:latin typeface="+mn-lt"/>
                <a:ea typeface="+mn-ea"/>
                <a:cs typeface="+mn-cs"/>
              </a:rPr>
              <a:t>tems</a:t>
            </a:r>
            <a:r>
              <a:rPr lang="en-US" sz="1200" kern="1200" dirty="0" smtClean="0">
                <a:solidFill>
                  <a:schemeClr val="tx1"/>
                </a:solidFill>
                <a:effectLst/>
                <a:latin typeface="+mn-lt"/>
                <a:ea typeface="+mn-ea"/>
                <a:cs typeface="+mn-cs"/>
              </a:rPr>
              <a:t> on 32 EC2 nodes for 10 iterations on different subset of </a:t>
            </a:r>
            <a:r>
              <a:rPr lang="en-US" sz="1200" kern="1200" dirty="0" err="1" smtClean="0">
                <a:solidFill>
                  <a:schemeClr val="tx1"/>
                </a:solidFill>
                <a:effectLst/>
                <a:latin typeface="+mn-lt"/>
                <a:ea typeface="+mn-ea"/>
                <a:cs typeface="+mn-cs"/>
              </a:rPr>
              <a:t>criteo</a:t>
            </a:r>
            <a:r>
              <a:rPr lang="en-US" sz="1200" kern="1200" dirty="0" smtClean="0">
                <a:solidFill>
                  <a:schemeClr val="tx1"/>
                </a:solidFill>
                <a:effectLst/>
                <a:latin typeface="+mn-lt"/>
                <a:ea typeface="+mn-ea"/>
                <a:cs typeface="+mn-cs"/>
              </a:rPr>
              <a:t> data. </a:t>
            </a:r>
            <a:r>
              <a:rPr lang="en-US" sz="1200" kern="1200" dirty="0" err="1" smtClean="0">
                <a:solidFill>
                  <a:schemeClr val="tx1"/>
                </a:solidFill>
                <a:effectLst/>
                <a:latin typeface="+mn-lt"/>
                <a:ea typeface="+mn-ea"/>
                <a:cs typeface="+mn-cs"/>
              </a:rPr>
              <a:t>XGBoost</a:t>
            </a:r>
            <a:r>
              <a:rPr lang="en-US" sz="1200" kern="1200" dirty="0" smtClean="0">
                <a:solidFill>
                  <a:schemeClr val="tx1"/>
                </a:solidFill>
                <a:effectLst/>
                <a:latin typeface="+mn-lt"/>
                <a:ea typeface="+mn-ea"/>
                <a:cs typeface="+mn-cs"/>
              </a:rPr>
              <a:t> runs more 10x than spark per iteration and 2.2x as H2O’s optimized </a:t>
            </a:r>
            <a:r>
              <a:rPr lang="en-US" sz="1200" kern="1200" dirty="0" err="1" smtClean="0">
                <a:solidFill>
                  <a:schemeClr val="tx1"/>
                </a:solidFill>
                <a:effectLst/>
                <a:latin typeface="+mn-lt"/>
                <a:ea typeface="+mn-ea"/>
                <a:cs typeface="+mn-cs"/>
              </a:rPr>
              <a:t>ver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sion</a:t>
            </a:r>
            <a:r>
              <a:rPr lang="en-US" sz="1200" kern="1200" dirty="0" smtClean="0">
                <a:solidFill>
                  <a:schemeClr val="tx1"/>
                </a:solidFill>
                <a:effectLst/>
                <a:latin typeface="+mn-lt"/>
                <a:ea typeface="+mn-ea"/>
                <a:cs typeface="+mn-cs"/>
              </a:rPr>
              <a:t> (However, H2O is slow in loading the data, get- ting worse end-to-end time). Note that spark suffers from drastic slow down when running out of mem- </a:t>
            </a:r>
            <a:r>
              <a:rPr lang="en-US" sz="1200" kern="1200" dirty="0" err="1" smtClean="0">
                <a:solidFill>
                  <a:schemeClr val="tx1"/>
                </a:solidFill>
                <a:effectLst/>
                <a:latin typeface="+mn-lt"/>
                <a:ea typeface="+mn-ea"/>
                <a:cs typeface="+mn-cs"/>
              </a:rPr>
              <a:t>ory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XGBoost</a:t>
            </a:r>
            <a:r>
              <a:rPr lang="en-US" sz="1200" kern="1200" dirty="0" smtClean="0">
                <a:solidFill>
                  <a:schemeClr val="tx1"/>
                </a:solidFill>
                <a:effectLst/>
                <a:latin typeface="+mn-lt"/>
                <a:ea typeface="+mn-ea"/>
                <a:cs typeface="+mn-cs"/>
              </a:rPr>
              <a:t> runs faster and scales smoothly to the full 1.7 billion examples with given resources by utilizing out-of-core computation.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Finally, we evaluate the system in the distributed setting. We set up a YARN cluster on EC2 with m3.2xlarge ma- chines, which is a very common choice for clusters. Each machine contains 8 virtual cores, 30GB of RAM and two 80GB SSD local disks. The dataset is stored on AWS S3 instead of HDFS to avoid purchasing persistent storage.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19</a:t>
            </a:fld>
            <a:endParaRPr lang="en-US"/>
          </a:p>
        </p:txBody>
      </p:sp>
    </p:spTree>
    <p:extLst>
      <p:ext uri="{BB962C8B-B14F-4D97-AF65-F5344CB8AC3E}">
        <p14:creationId xmlns:p14="http://schemas.microsoft.com/office/powerpoint/2010/main" val="180039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22</a:t>
            </a:fld>
            <a:endParaRPr lang="en-US"/>
          </a:p>
        </p:txBody>
      </p:sp>
    </p:spTree>
    <p:extLst>
      <p:ext uri="{BB962C8B-B14F-4D97-AF65-F5344CB8AC3E}">
        <p14:creationId xmlns:p14="http://schemas.microsoft.com/office/powerpoint/2010/main" val="1862304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there are some existing works on parallel tree boosting,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directions such as out-of-core computation, cache-aware and sparsity-aware learning have not been explored. More importantly, an end-to-end system that combines all of these aspects gives a novel solution for real-world use-cases.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make additional improvements in proposing a regularized learning objective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a:t>
            </a:fld>
            <a:endParaRPr lang="en-US"/>
          </a:p>
        </p:txBody>
      </p:sp>
    </p:spTree>
    <p:extLst>
      <p:ext uri="{BB962C8B-B14F-4D97-AF65-F5344CB8AC3E}">
        <p14:creationId xmlns:p14="http://schemas.microsoft.com/office/powerpoint/2010/main" val="132964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 is the space of regression trees</a:t>
            </a:r>
          </a:p>
          <a:p>
            <a:endParaRPr lang="en-US" dirty="0" smtClean="0"/>
          </a:p>
          <a:p>
            <a:r>
              <a:rPr lang="en-US" dirty="0" smtClean="0"/>
              <a:t>Structure of each tree q maps an example to corresponding leaf index;</a:t>
            </a:r>
            <a:r>
              <a:rPr lang="en-US" baseline="0" dirty="0" smtClean="0"/>
              <a:t> each </a:t>
            </a:r>
            <a:r>
              <a:rPr lang="en-US" baseline="0" dirty="0" err="1" smtClean="0"/>
              <a:t>f_k</a:t>
            </a:r>
            <a:r>
              <a:rPr lang="en-US" baseline="0" dirty="0" smtClean="0"/>
              <a:t> is an independent tree structure and leaf weights w</a:t>
            </a:r>
          </a:p>
          <a:p>
            <a:endParaRPr lang="en-US" baseline="0" dirty="0" smtClean="0"/>
          </a:p>
          <a:p>
            <a:r>
              <a:rPr lang="en-US" baseline="0" dirty="0" smtClean="0"/>
              <a:t>Each q maps m-feature data point to T leaves</a:t>
            </a:r>
          </a:p>
          <a:p>
            <a:endParaRPr lang="en-US" baseline="0" dirty="0" smtClean="0"/>
          </a:p>
          <a:p>
            <a:r>
              <a:rPr lang="en-US" baseline="0" dirty="0" smtClean="0"/>
              <a:t>Regression trees contain a continuous score on each leaf, and </a:t>
            </a:r>
            <a:r>
              <a:rPr lang="en-US" baseline="0" dirty="0" err="1" smtClean="0"/>
              <a:t>w_i</a:t>
            </a:r>
            <a:r>
              <a:rPr lang="en-US" baseline="0" dirty="0" smtClean="0"/>
              <a:t> is the score on the </a:t>
            </a:r>
            <a:r>
              <a:rPr lang="en-US" baseline="0" dirty="0" err="1" smtClean="0"/>
              <a:t>i^th</a:t>
            </a:r>
            <a:r>
              <a:rPr lang="en-US" baseline="0" dirty="0" smtClean="0"/>
              <a:t> leaf (unlike decision trees)</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5</a:t>
            </a:fld>
            <a:endParaRPr lang="en-US"/>
          </a:p>
        </p:txBody>
      </p:sp>
    </p:spTree>
    <p:extLst>
      <p:ext uri="{BB962C8B-B14F-4D97-AF65-F5344CB8AC3E}">
        <p14:creationId xmlns:p14="http://schemas.microsoft.com/office/powerpoint/2010/main" val="120148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l is a differentiable convex loss function that measures the difference between the prediction </a:t>
            </a:r>
            <a:r>
              <a:rPr lang="en-US" sz="1200" kern="1200" dirty="0" err="1" smtClean="0">
                <a:solidFill>
                  <a:schemeClr val="tx1"/>
                </a:solidFill>
                <a:effectLst/>
                <a:latin typeface="+mn-lt"/>
                <a:ea typeface="+mn-ea"/>
                <a:cs typeface="+mn-cs"/>
              </a:rPr>
              <a:t>yˆi</a:t>
            </a:r>
            <a:r>
              <a:rPr lang="en-US" sz="1200" kern="1200" dirty="0" smtClean="0">
                <a:solidFill>
                  <a:schemeClr val="tx1"/>
                </a:solidFill>
                <a:effectLst/>
                <a:latin typeface="+mn-lt"/>
                <a:ea typeface="+mn-ea"/>
                <a:cs typeface="+mn-cs"/>
              </a:rPr>
              <a:t> and the target </a:t>
            </a:r>
            <a:r>
              <a:rPr lang="en-US" sz="1200" kern="1200" dirty="0" err="1" smtClean="0">
                <a:solidFill>
                  <a:schemeClr val="tx1"/>
                </a:solidFill>
                <a:effectLst/>
                <a:latin typeface="+mn-lt"/>
                <a:ea typeface="+mn-ea"/>
                <a:cs typeface="+mn-cs"/>
              </a:rPr>
              <a:t>yi</a:t>
            </a:r>
            <a:r>
              <a:rPr lang="en-US" sz="1200" kern="1200" dirty="0" smtClean="0">
                <a:solidFill>
                  <a:schemeClr val="tx1"/>
                </a:solidFill>
                <a:effectLst/>
                <a:latin typeface="+mn-lt"/>
                <a:ea typeface="+mn-ea"/>
                <a:cs typeface="+mn-cs"/>
              </a:rPr>
              <a:t>. The second term </a:t>
            </a:r>
            <a:r>
              <a:rPr lang="en-US" sz="1200" kern="1200" dirty="0" err="1" smtClean="0">
                <a:solidFill>
                  <a:schemeClr val="tx1"/>
                </a:solidFill>
                <a:effectLst/>
                <a:latin typeface="+mn-lt"/>
                <a:ea typeface="+mn-ea"/>
                <a:cs typeface="+mn-cs"/>
              </a:rPr>
              <a:t>Ω</a:t>
            </a:r>
            <a:r>
              <a:rPr lang="en-US" sz="1200" kern="1200" dirty="0" smtClean="0">
                <a:solidFill>
                  <a:schemeClr val="tx1"/>
                </a:solidFill>
                <a:effectLst/>
                <a:latin typeface="+mn-lt"/>
                <a:ea typeface="+mn-ea"/>
                <a:cs typeface="+mn-cs"/>
              </a:rPr>
              <a:t> penalizes the complexity of the model (i.e., the regression tree functions)</a:t>
            </a:r>
            <a:r>
              <a:rPr lang="en-US" sz="1200" kern="1200" baseline="0" dirty="0" smtClean="0">
                <a:solidFill>
                  <a:schemeClr val="tx1"/>
                </a:solidFill>
                <a:effectLst/>
                <a:latin typeface="+mn-lt"/>
                <a:ea typeface="+mn-ea"/>
                <a:cs typeface="+mn-cs"/>
              </a:rPr>
              <a:t> (T is number of leaves, w the weights).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additional regularization term helps to smooth the final learnt weights to avoid over-fitting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Intuitively, the regularized objective will tend to select a model employing simple and predictive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similar regularization technique has been used in Regularized greedy forest (RGF) [25]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objective and the corresponding learning algorithm is simpler than RGF and easier to parallelize. When the regularization parameter is set to zero, the objective falls back to the traditional gradient tree boosting.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score is like the impurity score for evaluating decision trees, except that it is derived for a wider range of objective functions. </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7</a:t>
            </a:fld>
            <a:endParaRPr lang="en-US"/>
          </a:p>
        </p:txBody>
      </p:sp>
    </p:spTree>
    <p:extLst>
      <p:ext uri="{BB962C8B-B14F-4D97-AF65-F5344CB8AC3E}">
        <p14:creationId xmlns:p14="http://schemas.microsoft.com/office/powerpoint/2010/main" val="171555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I_j</a:t>
            </a:r>
            <a:r>
              <a:rPr lang="en-US" dirty="0" smtClean="0"/>
              <a:t> is the instance set</a:t>
            </a:r>
            <a:r>
              <a:rPr lang="en-US" baseline="0" dirty="0" smtClean="0"/>
              <a:t> of leaf j.</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8</a:t>
            </a:fld>
            <a:endParaRPr lang="en-US"/>
          </a:p>
        </p:txBody>
      </p:sp>
    </p:spTree>
    <p:extLst>
      <p:ext uri="{BB962C8B-B14F-4D97-AF65-F5344CB8AC3E}">
        <p14:creationId xmlns:p14="http://schemas.microsoft.com/office/powerpoint/2010/main" val="24734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global variant proposes all the candidate splits during the initial phase of tree construction, and uses the same proposals for split finding at all levels. The local variant re-proposes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global method requires less proposal steps than the local method. However, usually more candidate points are needed for the global proposal because candidates are not refined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local proposal refines the candidates after splits, and can potentially be more appropriate for deeper trees. A comparison of different algorithms on a Higgs boson dataset is given by Fig. 3. We find that the local proposal indeed requires fewer candidates. The global proposal can be as accurate as the local one given enough candidates. </a:t>
            </a:r>
            <a:endParaRPr lang="en-US" dirty="0" smtClean="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10</a:t>
            </a:fld>
            <a:endParaRPr lang="en-US"/>
          </a:p>
        </p:txBody>
      </p:sp>
    </p:spTree>
    <p:extLst>
      <p:ext uri="{BB962C8B-B14F-4D97-AF65-F5344CB8AC3E}">
        <p14:creationId xmlns:p14="http://schemas.microsoft.com/office/powerpoint/2010/main" val="18294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0C63B8E-6680-1545-A1DA-600029188012}" type="slidenum">
              <a:rPr lang="en-US" smtClean="0"/>
              <a:t>11</a:t>
            </a:fld>
            <a:endParaRPr lang="en-US"/>
          </a:p>
        </p:txBody>
      </p:sp>
    </p:spTree>
    <p:extLst>
      <p:ext uri="{BB962C8B-B14F-4D97-AF65-F5344CB8AC3E}">
        <p14:creationId xmlns:p14="http://schemas.microsoft.com/office/powerpoint/2010/main" val="29216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12</a:t>
            </a:fld>
            <a:endParaRPr lang="en-US"/>
          </a:p>
        </p:txBody>
      </p:sp>
    </p:spTree>
    <p:extLst>
      <p:ext uri="{BB962C8B-B14F-4D97-AF65-F5344CB8AC3E}">
        <p14:creationId xmlns:p14="http://schemas.microsoft.com/office/powerpoint/2010/main" val="1328340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Comparison of out-of-core methods on different subsets of </a:t>
            </a:r>
            <a:r>
              <a:rPr lang="en-US" sz="1200" kern="1200" dirty="0" err="1" smtClean="0">
                <a:solidFill>
                  <a:schemeClr val="tx1"/>
                </a:solidFill>
                <a:effectLst/>
                <a:latin typeface="+mn-lt"/>
                <a:ea typeface="+mn-ea"/>
                <a:cs typeface="+mn-cs"/>
              </a:rPr>
              <a:t>criteo</a:t>
            </a:r>
            <a:r>
              <a:rPr lang="en-US" sz="1200" kern="1200" dirty="0" smtClean="0">
                <a:solidFill>
                  <a:schemeClr val="tx1"/>
                </a:solidFill>
                <a:effectLst/>
                <a:latin typeface="+mn-lt"/>
                <a:ea typeface="+mn-ea"/>
                <a:cs typeface="+mn-cs"/>
              </a:rPr>
              <a:t> data. The missing data points are due to out of disk space. We can find that basic algorithm can only handle 200M exam- </a:t>
            </a:r>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Adding compression gives 3x speedup, and </a:t>
            </a:r>
            <a:r>
              <a:rPr lang="en-US" sz="1200" kern="1200" dirty="0" err="1" smtClean="0">
                <a:solidFill>
                  <a:schemeClr val="tx1"/>
                </a:solidFill>
                <a:effectLst/>
                <a:latin typeface="+mn-lt"/>
                <a:ea typeface="+mn-ea"/>
                <a:cs typeface="+mn-cs"/>
              </a:rPr>
              <a:t>sharding</a:t>
            </a:r>
            <a:r>
              <a:rPr lang="en-US" sz="1200" kern="1200" dirty="0" smtClean="0">
                <a:solidFill>
                  <a:schemeClr val="tx1"/>
                </a:solidFill>
                <a:effectLst/>
                <a:latin typeface="+mn-lt"/>
                <a:ea typeface="+mn-ea"/>
                <a:cs typeface="+mn-cs"/>
              </a:rPr>
              <a:t> into two disks gives another 2x speedup. The system runs out of file cache start from 400M examples. The algorithm really has to rely on disk after this point. The </a:t>
            </a:r>
            <a:r>
              <a:rPr lang="en-US" sz="1200" kern="1200" dirty="0" err="1" smtClean="0">
                <a:solidFill>
                  <a:schemeClr val="tx1"/>
                </a:solidFill>
                <a:effectLst/>
                <a:latin typeface="+mn-lt"/>
                <a:ea typeface="+mn-ea"/>
                <a:cs typeface="+mn-cs"/>
              </a:rPr>
              <a:t>compression+shard</a:t>
            </a:r>
            <a:r>
              <a:rPr lang="en-US" sz="1200" kern="1200" dirty="0" smtClean="0">
                <a:solidFill>
                  <a:schemeClr val="tx1"/>
                </a:solidFill>
                <a:effectLst/>
                <a:latin typeface="+mn-lt"/>
                <a:ea typeface="+mn-ea"/>
                <a:cs typeface="+mn-cs"/>
              </a:rPr>
              <a:t> method has a less dramatic slowdown when running out of file cache, and exhibits a linear trend afterwards. </a:t>
            </a:r>
            <a:endParaRPr lang="en-US" dirty="0" smtClean="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18</a:t>
            </a:fld>
            <a:endParaRPr lang="en-US"/>
          </a:p>
        </p:txBody>
      </p:sp>
    </p:spTree>
    <p:extLst>
      <p:ext uri="{BB962C8B-B14F-4D97-AF65-F5344CB8AC3E}">
        <p14:creationId xmlns:p14="http://schemas.microsoft.com/office/powerpoint/2010/main" val="166204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8/30/16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8/30/16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8/30/16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8/30/16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8/30/16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8/30/16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arxiv.org/abs/1603.02754"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XGBoost</a:t>
            </a:r>
            <a:r>
              <a:rPr lang="en-US" dirty="0"/>
              <a:t>: A Scalable Tree Boosting </a:t>
            </a:r>
            <a:r>
              <a:rPr lang="en-US" dirty="0" smtClean="0"/>
              <a:t>System</a:t>
            </a:r>
            <a:endParaRPr lang="en-US" dirty="0"/>
          </a:p>
        </p:txBody>
      </p:sp>
      <p:sp>
        <p:nvSpPr>
          <p:cNvPr id="3" name="Subtitle 2"/>
          <p:cNvSpPr>
            <a:spLocks noGrp="1"/>
          </p:cNvSpPr>
          <p:nvPr>
            <p:ph type="subTitle" idx="1"/>
          </p:nvPr>
        </p:nvSpPr>
        <p:spPr/>
        <p:txBody>
          <a:bodyPr>
            <a:normAutofit/>
          </a:bodyPr>
          <a:lstStyle/>
          <a:p>
            <a:r>
              <a:rPr lang="en-US" dirty="0" err="1"/>
              <a:t>Tianqi</a:t>
            </a:r>
            <a:r>
              <a:rPr lang="en-US" dirty="0"/>
              <a:t> </a:t>
            </a:r>
            <a:r>
              <a:rPr lang="en-US" dirty="0" smtClean="0"/>
              <a:t>Chen and </a:t>
            </a:r>
            <a:r>
              <a:rPr lang="en-US" dirty="0"/>
              <a:t>Carlos </a:t>
            </a:r>
            <a:r>
              <a:rPr lang="en-US" dirty="0" err="1" smtClean="0"/>
              <a:t>Guestrin</a:t>
            </a:r>
            <a:r>
              <a:rPr lang="en-US" dirty="0" smtClean="0"/>
              <a:t>, University of Washington</a:t>
            </a:r>
            <a:endParaRPr lang="en-US" dirty="0"/>
          </a:p>
        </p:txBody>
      </p:sp>
    </p:spTree>
    <p:extLst>
      <p:ext uri="{BB962C8B-B14F-4D97-AF65-F5344CB8AC3E}">
        <p14:creationId xmlns:p14="http://schemas.microsoft.com/office/powerpoint/2010/main" val="1907118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split-finding</a:t>
            </a:r>
            <a:endParaRPr lang="en-US" dirty="0"/>
          </a:p>
        </p:txBody>
      </p:sp>
      <p:sp>
        <p:nvSpPr>
          <p:cNvPr id="6" name="Content Placeholder 5"/>
          <p:cNvSpPr>
            <a:spLocks noGrp="1"/>
          </p:cNvSpPr>
          <p:nvPr>
            <p:ph sz="half" idx="1"/>
          </p:nvPr>
        </p:nvSpPr>
        <p:spPr/>
        <p:txBody>
          <a:bodyPr/>
          <a:lstStyle/>
          <a:p>
            <a:r>
              <a:rPr lang="en-US" dirty="0" smtClean="0"/>
              <a:t>Two variants</a:t>
            </a:r>
          </a:p>
          <a:p>
            <a:pPr lvl="1"/>
            <a:r>
              <a:rPr lang="en-US" dirty="0" smtClean="0"/>
              <a:t>Global</a:t>
            </a:r>
          </a:p>
          <a:p>
            <a:pPr lvl="1"/>
            <a:r>
              <a:rPr lang="en-US" dirty="0" smtClean="0"/>
              <a:t>Local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978155"/>
            <a:ext cx="5731933" cy="4812113"/>
          </a:xfrm>
          <a:prstGeom prst="rect">
            <a:avLst/>
          </a:prstGeom>
        </p:spPr>
      </p:pic>
    </p:spTree>
    <p:extLst>
      <p:ext uri="{BB962C8B-B14F-4D97-AF65-F5344CB8AC3E}">
        <p14:creationId xmlns:p14="http://schemas.microsoft.com/office/powerpoint/2010/main" val="1251769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Shrinkage and column subsampling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Shrinkage</a:t>
                </a:r>
              </a:p>
              <a:p>
                <a:pPr lvl="1"/>
                <a:r>
                  <a:rPr lang="en-US" dirty="0" smtClean="0"/>
                  <a:t>Scales newly added weights by a factor </a:t>
                </a:r>
                <a14:m>
                  <m:oMath xmlns:m="http://schemas.openxmlformats.org/officeDocument/2006/math">
                    <m:r>
                      <a:rPr lang="en-US" i="1" smtClean="0">
                        <a:latin typeface="Cambria Math" charset="0"/>
                        <a:ea typeface="Cambria Math" charset="0"/>
                        <a:cs typeface="Cambria Math" charset="0"/>
                      </a:rPr>
                      <m:t>𝜂</m:t>
                    </m:r>
                  </m:oMath>
                </a14:m>
                <a:endParaRPr lang="en-US" dirty="0" smtClean="0"/>
              </a:p>
              <a:p>
                <a:pPr lvl="1"/>
                <a:r>
                  <a:rPr lang="en-US" dirty="0" smtClean="0"/>
                  <a:t>Reduces influence of each individual tree</a:t>
                </a:r>
              </a:p>
              <a:p>
                <a:pPr lvl="1"/>
                <a:r>
                  <a:rPr lang="en-US" dirty="0" smtClean="0"/>
                  <a:t>Leaves space for future trees to improve model</a:t>
                </a:r>
              </a:p>
              <a:p>
                <a:pPr lvl="1"/>
                <a:r>
                  <a:rPr lang="en-US" dirty="0" smtClean="0"/>
                  <a:t>Similar to learning rate in stochastic optimization</a:t>
                </a:r>
              </a:p>
              <a:p>
                <a:r>
                  <a:rPr lang="en-US" dirty="0" smtClean="0"/>
                  <a:t>Column subsampling</a:t>
                </a:r>
              </a:p>
              <a:p>
                <a:pPr lvl="1"/>
                <a:r>
                  <a:rPr lang="en-US" dirty="0" smtClean="0"/>
                  <a:t>Subsample features</a:t>
                </a:r>
              </a:p>
              <a:p>
                <a:pPr lvl="1"/>
                <a:r>
                  <a:rPr lang="en-US" dirty="0" smtClean="0"/>
                  <a:t>Used in Random Forests</a:t>
                </a:r>
              </a:p>
              <a:p>
                <a:pPr lvl="1"/>
                <a:r>
                  <a:rPr lang="en-US" dirty="0" smtClean="0"/>
                  <a:t>Prevents overfitting more effectively than row-sampling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Sparsity-aware split finding</a:t>
            </a:r>
            <a:endParaRPr lang="en-US" dirty="0"/>
          </a:p>
        </p:txBody>
      </p:sp>
      <p:sp>
        <p:nvSpPr>
          <p:cNvPr id="3" name="Content Placeholder 2"/>
          <p:cNvSpPr>
            <a:spLocks noGrp="1"/>
          </p:cNvSpPr>
          <p:nvPr>
            <p:ph idx="1"/>
          </p:nvPr>
        </p:nvSpPr>
        <p:spPr>
          <a:xfrm>
            <a:off x="818712" y="2222287"/>
            <a:ext cx="4591338" cy="3636511"/>
          </a:xfrm>
        </p:spPr>
        <p:txBody>
          <a:bodyPr/>
          <a:lstStyle/>
          <a:p>
            <a:r>
              <a:rPr lang="en-US" dirty="0" smtClean="0"/>
              <a:t>Equates sparsity with missing values</a:t>
            </a:r>
          </a:p>
          <a:p>
            <a:r>
              <a:rPr lang="en-US" dirty="0" smtClean="0"/>
              <a:t>Defines a “default” direction: follow the observed paths</a:t>
            </a:r>
          </a:p>
          <a:p>
            <a:r>
              <a:rPr lang="en-US" dirty="0" smtClean="0"/>
              <a:t>Compare to “dense”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50" y="1964265"/>
            <a:ext cx="6585940" cy="4826000"/>
          </a:xfrm>
          <a:prstGeom prst="rect">
            <a:avLst/>
          </a:prstGeom>
        </p:spPr>
      </p:pic>
    </p:spTree>
    <p:extLst>
      <p:ext uri="{BB962C8B-B14F-4D97-AF65-F5344CB8AC3E}">
        <p14:creationId xmlns:p14="http://schemas.microsoft.com/office/powerpoint/2010/main" val="652864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work?</a:t>
            </a:r>
            <a:endParaRPr lang="en-US" dirty="0"/>
          </a:p>
        </p:txBody>
      </p:sp>
      <p:sp>
        <p:nvSpPr>
          <p:cNvPr id="3" name="Content Placeholder 2"/>
          <p:cNvSpPr>
            <a:spLocks noGrp="1"/>
          </p:cNvSpPr>
          <p:nvPr>
            <p:ph idx="1"/>
          </p:nvPr>
        </p:nvSpPr>
        <p:spPr/>
        <p:txBody>
          <a:bodyPr/>
          <a:lstStyle/>
          <a:p>
            <a:r>
              <a:rPr lang="en-US" dirty="0" smtClean="0"/>
              <a:t>Features need to be in sorted order to determine splits</a:t>
            </a:r>
          </a:p>
          <a:p>
            <a:r>
              <a:rPr lang="en-US" dirty="0" smtClean="0"/>
              <a:t>Concept of </a:t>
            </a:r>
            <a:r>
              <a:rPr lang="en-US" i="1" dirty="0" smtClean="0"/>
              <a:t>blocks</a:t>
            </a:r>
            <a:endParaRPr lang="en-US" dirty="0" smtClean="0"/>
          </a:p>
          <a:p>
            <a:pPr lvl="1"/>
            <a:r>
              <a:rPr lang="en-US" dirty="0" smtClean="0"/>
              <a:t>Compressed column (CSC) format</a:t>
            </a:r>
          </a:p>
          <a:p>
            <a:pPr lvl="1"/>
            <a:r>
              <a:rPr lang="en-US" dirty="0" smtClean="0"/>
              <a:t>Each column sorted by corresponding feature value</a:t>
            </a:r>
          </a:p>
          <a:p>
            <a:r>
              <a:rPr lang="en-US" dirty="0" smtClean="0"/>
              <a:t>Exact greedy algorithm: all the data in a single block</a:t>
            </a:r>
          </a:p>
          <a:p>
            <a:r>
              <a:rPr lang="en-US" dirty="0" smtClean="0"/>
              <a:t>Data are sorted once before training and used subsequently in this format</a:t>
            </a:r>
          </a:p>
          <a:p>
            <a:endParaRPr lang="en-US" dirty="0" smtClean="0"/>
          </a:p>
        </p:txBody>
      </p:sp>
    </p:spTree>
    <p:extLst>
      <p:ext uri="{BB962C8B-B14F-4D97-AF65-F5344CB8AC3E}">
        <p14:creationId xmlns:p14="http://schemas.microsoft.com/office/powerpoint/2010/main" val="2411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transformations in blocks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6" y="2383366"/>
            <a:ext cx="11802348" cy="3153834"/>
          </a:xfrm>
          <a:prstGeom prst="rect">
            <a:avLst/>
          </a:prstGeom>
        </p:spPr>
      </p:pic>
    </p:spTree>
    <p:extLst>
      <p:ext uri="{BB962C8B-B14F-4D97-AF65-F5344CB8AC3E}">
        <p14:creationId xmlns:p14="http://schemas.microsoft.com/office/powerpoint/2010/main" val="697900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blocks</a:t>
            </a:r>
            <a:endParaRPr lang="en-US" dirty="0"/>
          </a:p>
        </p:txBody>
      </p:sp>
      <p:sp>
        <p:nvSpPr>
          <p:cNvPr id="3" name="Content Placeholder 2"/>
          <p:cNvSpPr>
            <a:spLocks noGrp="1"/>
          </p:cNvSpPr>
          <p:nvPr>
            <p:ph idx="1"/>
          </p:nvPr>
        </p:nvSpPr>
        <p:spPr/>
        <p:txBody>
          <a:bodyPr/>
          <a:lstStyle/>
          <a:p>
            <a:r>
              <a:rPr lang="en-US" dirty="0" smtClean="0"/>
              <a:t>Data is stored on multiple blocks, and these blocks are stored on disk</a:t>
            </a:r>
          </a:p>
          <a:p>
            <a:r>
              <a:rPr lang="en-US" dirty="0" smtClean="0"/>
              <a:t>Independent threads pre-fetch specific blocks into memory to prevent cache misses</a:t>
            </a:r>
          </a:p>
          <a:p>
            <a:r>
              <a:rPr lang="en-US" b="1" dirty="0" smtClean="0"/>
              <a:t>Block Compression</a:t>
            </a:r>
          </a:p>
          <a:p>
            <a:pPr lvl="1"/>
            <a:r>
              <a:rPr lang="en-US" dirty="0" smtClean="0"/>
              <a:t>Each column is compressed before being written to disk, and decompressed on-the-fly when read from disk into a </a:t>
            </a:r>
            <a:r>
              <a:rPr lang="en-US" dirty="0" err="1" smtClean="0"/>
              <a:t>prefetched</a:t>
            </a:r>
            <a:r>
              <a:rPr lang="en-US" dirty="0" smtClean="0"/>
              <a:t> buffer</a:t>
            </a:r>
          </a:p>
          <a:p>
            <a:pPr lvl="1"/>
            <a:r>
              <a:rPr lang="en-US" dirty="0" smtClean="0"/>
              <a:t>Cuts down on disk I/O</a:t>
            </a:r>
          </a:p>
          <a:p>
            <a:r>
              <a:rPr lang="en-US" b="1" dirty="0" smtClean="0"/>
              <a:t>Block </a:t>
            </a:r>
            <a:r>
              <a:rPr lang="en-US" b="1" dirty="0" err="1" smtClean="0"/>
              <a:t>Sharding</a:t>
            </a:r>
            <a:endParaRPr lang="en-US" b="1" dirty="0" smtClean="0"/>
          </a:p>
          <a:p>
            <a:pPr lvl="1"/>
            <a:r>
              <a:rPr lang="en-US" dirty="0" smtClean="0"/>
              <a:t>Data is split across multiple disks (i.e. cluster)</a:t>
            </a:r>
          </a:p>
          <a:p>
            <a:pPr lvl="1"/>
            <a:r>
              <a:rPr lang="en-US" dirty="0" smtClean="0"/>
              <a:t>Pre-fetcher is assigned to each disk to read data into memory</a:t>
            </a:r>
          </a:p>
        </p:txBody>
      </p:sp>
    </p:spTree>
    <p:extLst>
      <p:ext uri="{BB962C8B-B14F-4D97-AF65-F5344CB8AC3E}">
        <p14:creationId xmlns:p14="http://schemas.microsoft.com/office/powerpoint/2010/main" val="3336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Cache-aware access</a:t>
            </a:r>
            <a:endParaRPr lang="en-US" dirty="0"/>
          </a:p>
        </p:txBody>
      </p:sp>
      <p:sp>
        <p:nvSpPr>
          <p:cNvPr id="6" name="Text Placeholder 5"/>
          <p:cNvSpPr>
            <a:spLocks noGrp="1"/>
          </p:cNvSpPr>
          <p:nvPr>
            <p:ph type="body" idx="1"/>
          </p:nvPr>
        </p:nvSpPr>
        <p:spPr/>
        <p:txBody>
          <a:bodyPr/>
          <a:lstStyle/>
          <a:p>
            <a:r>
              <a:rPr lang="en-US" dirty="0" smtClean="0"/>
              <a:t>Exact Greedy Algorithm</a:t>
            </a:r>
            <a:endParaRPr lang="en-US" dirty="0"/>
          </a:p>
        </p:txBody>
      </p:sp>
      <p:sp>
        <p:nvSpPr>
          <p:cNvPr id="7" name="Content Placeholder 6"/>
          <p:cNvSpPr>
            <a:spLocks noGrp="1"/>
          </p:cNvSpPr>
          <p:nvPr>
            <p:ph sz="half" idx="2"/>
          </p:nvPr>
        </p:nvSpPr>
        <p:spPr/>
        <p:txBody>
          <a:bodyPr/>
          <a:lstStyle/>
          <a:p>
            <a:r>
              <a:rPr lang="en-US" dirty="0" smtClean="0"/>
              <a:t>Allocate an internal buffer in each thread</a:t>
            </a:r>
          </a:p>
          <a:p>
            <a:r>
              <a:rPr lang="en-US" dirty="0" smtClean="0"/>
              <a:t>Fetch gradient statistics</a:t>
            </a:r>
          </a:p>
          <a:p>
            <a:r>
              <a:rPr lang="en-US" dirty="0" smtClean="0"/>
              <a:t>Perform accumulation in mini-batch</a:t>
            </a:r>
          </a:p>
          <a:p>
            <a:r>
              <a:rPr lang="en-US" dirty="0" smtClean="0"/>
              <a:t>Reduces runtime overhead when number of rows is large</a:t>
            </a:r>
            <a:endParaRPr lang="en-US" dirty="0"/>
          </a:p>
        </p:txBody>
      </p:sp>
      <p:sp>
        <p:nvSpPr>
          <p:cNvPr id="8" name="Text Placeholder 7"/>
          <p:cNvSpPr>
            <a:spLocks noGrp="1"/>
          </p:cNvSpPr>
          <p:nvPr>
            <p:ph type="body" sz="quarter" idx="3"/>
          </p:nvPr>
        </p:nvSpPr>
        <p:spPr/>
        <p:txBody>
          <a:bodyPr/>
          <a:lstStyle/>
          <a:p>
            <a:r>
              <a:rPr lang="en-US" dirty="0" smtClean="0"/>
              <a:t>Approximate Algorithms</a:t>
            </a:r>
            <a:endParaRPr lang="en-US" dirty="0"/>
          </a:p>
        </p:txBody>
      </p:sp>
      <p:sp>
        <p:nvSpPr>
          <p:cNvPr id="9" name="Content Placeholder 8"/>
          <p:cNvSpPr>
            <a:spLocks noGrp="1"/>
          </p:cNvSpPr>
          <p:nvPr>
            <p:ph sz="quarter" idx="4"/>
          </p:nvPr>
        </p:nvSpPr>
        <p:spPr/>
        <p:txBody>
          <a:bodyPr/>
          <a:lstStyle/>
          <a:p>
            <a:r>
              <a:rPr lang="en-US" dirty="0" smtClean="0"/>
              <a:t>Choice of block size is critical</a:t>
            </a:r>
          </a:p>
          <a:p>
            <a:r>
              <a:rPr lang="en-US" dirty="0" smtClean="0"/>
              <a:t>Small block size results in small workloads for each thread</a:t>
            </a:r>
          </a:p>
          <a:p>
            <a:r>
              <a:rPr lang="en-US" dirty="0" smtClean="0"/>
              <a:t>Large block size results in cache misses as gradient statistics do not fit in cache</a:t>
            </a:r>
          </a:p>
          <a:p>
            <a:endParaRPr lang="en-US" dirty="0"/>
          </a:p>
        </p:txBody>
      </p:sp>
    </p:spTree>
    <p:extLst>
      <p:ext uri="{BB962C8B-B14F-4D97-AF65-F5344CB8AC3E}">
        <p14:creationId xmlns:p14="http://schemas.microsoft.com/office/powerpoint/2010/main" val="1065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Cache-aware access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365182"/>
            <a:ext cx="4402666" cy="4292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99" y="2371076"/>
            <a:ext cx="4227529" cy="4286245"/>
          </a:xfrm>
          <a:prstGeom prst="rect">
            <a:avLst/>
          </a:prstGeom>
        </p:spPr>
      </p:pic>
      <p:sp>
        <p:nvSpPr>
          <p:cNvPr id="10" name="TextBox 9"/>
          <p:cNvSpPr txBox="1"/>
          <p:nvPr/>
        </p:nvSpPr>
        <p:spPr>
          <a:xfrm>
            <a:off x="2815620" y="1995850"/>
            <a:ext cx="803425" cy="369332"/>
          </a:xfrm>
          <a:prstGeom prst="rect">
            <a:avLst/>
          </a:prstGeom>
          <a:noFill/>
        </p:spPr>
        <p:txBody>
          <a:bodyPr wrap="none" rtlCol="0">
            <a:spAutoFit/>
          </a:bodyPr>
          <a:lstStyle/>
          <a:p>
            <a:r>
              <a:rPr lang="en-US" smtClean="0"/>
              <a:t>Exact</a:t>
            </a:r>
            <a:endParaRPr lang="en-US"/>
          </a:p>
        </p:txBody>
      </p:sp>
      <p:sp>
        <p:nvSpPr>
          <p:cNvPr id="11" name="TextBox 10"/>
          <p:cNvSpPr txBox="1"/>
          <p:nvPr/>
        </p:nvSpPr>
        <p:spPr>
          <a:xfrm>
            <a:off x="7588057" y="2010500"/>
            <a:ext cx="1649811" cy="369332"/>
          </a:xfrm>
          <a:prstGeom prst="rect">
            <a:avLst/>
          </a:prstGeom>
          <a:noFill/>
        </p:spPr>
        <p:txBody>
          <a:bodyPr wrap="none" rtlCol="0">
            <a:spAutoFit/>
          </a:bodyPr>
          <a:lstStyle/>
          <a:p>
            <a:r>
              <a:rPr lang="en-US" smtClean="0"/>
              <a:t>Approximate</a:t>
            </a:r>
            <a:endParaRPr lang="en-US" dirty="0"/>
          </a:p>
        </p:txBody>
      </p:sp>
    </p:spTree>
    <p:extLst>
      <p:ext uri="{BB962C8B-B14F-4D97-AF65-F5344CB8AC3E}">
        <p14:creationId xmlns:p14="http://schemas.microsoft.com/office/powerpoint/2010/main" val="193275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out of core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9" y="2302933"/>
            <a:ext cx="4648200" cy="4102100"/>
          </a:xfrm>
          <a:prstGeom prst="rect">
            <a:avLst/>
          </a:prstGeom>
        </p:spPr>
      </p:pic>
    </p:spTree>
    <p:extLst>
      <p:ext uri="{BB962C8B-B14F-4D97-AF65-F5344CB8AC3E}">
        <p14:creationId xmlns:p14="http://schemas.microsoft.com/office/powerpoint/2010/main" val="2023114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distributed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 y="2269067"/>
            <a:ext cx="5295900" cy="43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2010834"/>
            <a:ext cx="4864100" cy="4711700"/>
          </a:xfrm>
          <a:prstGeom prst="rect">
            <a:avLst/>
          </a:prstGeom>
        </p:spPr>
      </p:pic>
    </p:spTree>
    <p:extLst>
      <p:ext uri="{BB962C8B-B14F-4D97-AF65-F5344CB8AC3E}">
        <p14:creationId xmlns:p14="http://schemas.microsoft.com/office/powerpoint/2010/main" val="312023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XGBoost</a:t>
            </a:r>
            <a:endParaRPr lang="en-US" dirty="0"/>
          </a:p>
        </p:txBody>
      </p:sp>
      <p:sp>
        <p:nvSpPr>
          <p:cNvPr id="3" name="Content Placeholder 2"/>
          <p:cNvSpPr>
            <a:spLocks noGrp="1"/>
          </p:cNvSpPr>
          <p:nvPr>
            <p:ph idx="1"/>
          </p:nvPr>
        </p:nvSpPr>
        <p:spPr>
          <a:xfrm>
            <a:off x="818712" y="2222287"/>
            <a:ext cx="5193955" cy="4381713"/>
          </a:xfrm>
        </p:spPr>
        <p:txBody>
          <a:bodyPr/>
          <a:lstStyle/>
          <a:p>
            <a:r>
              <a:rPr lang="en-US" dirty="0" err="1" smtClean="0"/>
              <a:t>eXtreme</a:t>
            </a:r>
            <a:r>
              <a:rPr lang="en-US" dirty="0" smtClean="0"/>
              <a:t> Gradient Boosting</a:t>
            </a:r>
          </a:p>
          <a:p>
            <a:r>
              <a:rPr lang="en-US" dirty="0" smtClean="0"/>
              <a:t>29 </a:t>
            </a:r>
            <a:r>
              <a:rPr lang="en-US" dirty="0" err="1" smtClean="0"/>
              <a:t>Kaggle</a:t>
            </a:r>
            <a:r>
              <a:rPr lang="en-US" dirty="0" smtClean="0"/>
              <a:t> challenges with winners in 2015</a:t>
            </a:r>
          </a:p>
          <a:p>
            <a:pPr lvl="1"/>
            <a:r>
              <a:rPr lang="en-US" dirty="0" smtClean="0"/>
              <a:t>17 used </a:t>
            </a:r>
            <a:r>
              <a:rPr lang="en-US" dirty="0" err="1" smtClean="0"/>
              <a:t>XGBoost</a:t>
            </a:r>
            <a:endParaRPr lang="en-US" dirty="0" smtClean="0"/>
          </a:p>
          <a:p>
            <a:pPr lvl="1"/>
            <a:r>
              <a:rPr lang="en-US" dirty="0" smtClean="0"/>
              <a:t>8 of these solely used </a:t>
            </a:r>
            <a:r>
              <a:rPr lang="en-US" dirty="0" err="1" smtClean="0"/>
              <a:t>XGBoost</a:t>
            </a:r>
            <a:r>
              <a:rPr lang="en-US" dirty="0" smtClean="0"/>
              <a:t>; the others combined </a:t>
            </a:r>
            <a:r>
              <a:rPr lang="en-US" dirty="0" err="1" smtClean="0"/>
              <a:t>XGBoost</a:t>
            </a:r>
            <a:r>
              <a:rPr lang="en-US" dirty="0" smtClean="0"/>
              <a:t> with DNNs</a:t>
            </a:r>
          </a:p>
          <a:p>
            <a:r>
              <a:rPr lang="en-US" dirty="0" err="1" smtClean="0"/>
              <a:t>KDDCup</a:t>
            </a:r>
            <a:r>
              <a:rPr lang="en-US" dirty="0" smtClean="0"/>
              <a:t> 2015</a:t>
            </a:r>
          </a:p>
          <a:p>
            <a:pPr lvl="1"/>
            <a:r>
              <a:rPr lang="en-US" dirty="0" smtClean="0"/>
              <a:t>Every single top 10 finisher used </a:t>
            </a:r>
            <a:r>
              <a:rPr lang="en-US" dirty="0" err="1" smtClean="0"/>
              <a:t>XGBoost</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1152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scalability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884" y="1955609"/>
            <a:ext cx="5256338" cy="4783858"/>
          </a:xfrm>
          <a:prstGeom prst="rect">
            <a:avLst/>
          </a:prstGeom>
        </p:spPr>
      </p:pic>
    </p:spTree>
    <p:extLst>
      <p:ext uri="{BB962C8B-B14F-4D97-AF65-F5344CB8AC3E}">
        <p14:creationId xmlns:p14="http://schemas.microsoft.com/office/powerpoint/2010/main" val="1046640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Novel sparsity-aware algorithm for handling sparse data</a:t>
            </a:r>
          </a:p>
          <a:p>
            <a:r>
              <a:rPr lang="en-US" dirty="0" smtClean="0"/>
              <a:t>Theoretical guarantees for weighted quantile sketching for approximate learning</a:t>
            </a:r>
          </a:p>
          <a:p>
            <a:r>
              <a:rPr lang="en-US" dirty="0" smtClean="0"/>
              <a:t>Cache access patterns, data compression, and data </a:t>
            </a:r>
            <a:r>
              <a:rPr lang="en-US" dirty="0" err="1" smtClean="0"/>
              <a:t>sharding</a:t>
            </a:r>
            <a:r>
              <a:rPr lang="en-US" dirty="0" smtClean="0"/>
              <a:t> techniques</a:t>
            </a:r>
          </a:p>
        </p:txBody>
      </p:sp>
    </p:spTree>
    <p:extLst>
      <p:ext uri="{BB962C8B-B14F-4D97-AF65-F5344CB8AC3E}">
        <p14:creationId xmlns:p14="http://schemas.microsoft.com/office/powerpoint/2010/main" val="39049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31" y="1986538"/>
            <a:ext cx="10549467" cy="4357388"/>
          </a:xfrm>
          <a:prstGeom prst="rect">
            <a:avLst/>
          </a:prstGeom>
        </p:spPr>
      </p:pic>
      <p:sp>
        <p:nvSpPr>
          <p:cNvPr id="5" name="TextBox 4"/>
          <p:cNvSpPr txBox="1"/>
          <p:nvPr/>
        </p:nvSpPr>
        <p:spPr>
          <a:xfrm>
            <a:off x="4266856" y="6437869"/>
            <a:ext cx="3744936" cy="369332"/>
          </a:xfrm>
          <a:prstGeom prst="rect">
            <a:avLst/>
          </a:prstGeom>
          <a:noFill/>
        </p:spPr>
        <p:txBody>
          <a:bodyPr wrap="none" rtlCol="0">
            <a:spAutoFit/>
          </a:bodyPr>
          <a:lstStyle/>
          <a:p>
            <a:r>
              <a:rPr lang="de-DE" dirty="0">
                <a:hlinkClick r:id="rId4"/>
              </a:rPr>
              <a:t>http://</a:t>
            </a:r>
            <a:r>
              <a:rPr lang="de-DE" dirty="0" smtClean="0">
                <a:hlinkClick r:id="rId4"/>
              </a:rPr>
              <a:t>arxiv.org/abs/1603.02754</a:t>
            </a:r>
            <a:r>
              <a:rPr lang="de-DE" dirty="0" smtClean="0"/>
              <a:t> </a:t>
            </a:r>
            <a:endParaRPr lang="en-US" dirty="0"/>
          </a:p>
        </p:txBody>
      </p:sp>
    </p:spTree>
    <p:extLst>
      <p:ext uri="{BB962C8B-B14F-4D97-AF65-F5344CB8AC3E}">
        <p14:creationId xmlns:p14="http://schemas.microsoft.com/office/powerpoint/2010/main" val="1999102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XGBoost</a:t>
            </a:r>
            <a:r>
              <a:rPr lang="en-US" dirty="0" smtClean="0"/>
              <a:t> Applications</a:t>
            </a:r>
            <a:endParaRPr lang="en-US" dirty="0"/>
          </a:p>
        </p:txBody>
      </p:sp>
      <p:sp>
        <p:nvSpPr>
          <p:cNvPr id="3" name="Content Placeholder 2"/>
          <p:cNvSpPr>
            <a:spLocks noGrp="1"/>
          </p:cNvSpPr>
          <p:nvPr>
            <p:ph idx="1"/>
          </p:nvPr>
        </p:nvSpPr>
        <p:spPr>
          <a:xfrm>
            <a:off x="818712" y="2222287"/>
            <a:ext cx="5886888" cy="4511022"/>
          </a:xfrm>
        </p:spPr>
        <p:txBody>
          <a:bodyPr>
            <a:normAutofit/>
          </a:bodyPr>
          <a:lstStyle/>
          <a:p>
            <a:r>
              <a:rPr lang="en-US" dirty="0" smtClean="0"/>
              <a:t>Store </a:t>
            </a:r>
            <a:r>
              <a:rPr lang="en-US" dirty="0"/>
              <a:t>sales </a:t>
            </a:r>
            <a:r>
              <a:rPr lang="en-US" dirty="0" smtClean="0"/>
              <a:t>prediction</a:t>
            </a:r>
          </a:p>
          <a:p>
            <a:r>
              <a:rPr lang="en-US" dirty="0" smtClean="0"/>
              <a:t>High </a:t>
            </a:r>
            <a:r>
              <a:rPr lang="en-US" dirty="0"/>
              <a:t>energy physics event </a:t>
            </a:r>
            <a:r>
              <a:rPr lang="en-US" dirty="0" smtClean="0"/>
              <a:t>classification</a:t>
            </a:r>
          </a:p>
          <a:p>
            <a:r>
              <a:rPr lang="en-US" dirty="0" smtClean="0"/>
              <a:t>Web </a:t>
            </a:r>
            <a:r>
              <a:rPr lang="en-US" dirty="0"/>
              <a:t>text </a:t>
            </a:r>
            <a:r>
              <a:rPr lang="en-US" dirty="0" smtClean="0"/>
              <a:t>classification</a:t>
            </a:r>
          </a:p>
          <a:p>
            <a:r>
              <a:rPr lang="en-US" dirty="0" smtClean="0"/>
              <a:t>Customer </a:t>
            </a:r>
            <a:r>
              <a:rPr lang="en-US" dirty="0"/>
              <a:t>behavior </a:t>
            </a:r>
            <a:r>
              <a:rPr lang="en-US" dirty="0" smtClean="0"/>
              <a:t>prediction</a:t>
            </a:r>
          </a:p>
          <a:p>
            <a:r>
              <a:rPr lang="en-US" dirty="0" smtClean="0"/>
              <a:t>Motion detection</a:t>
            </a:r>
          </a:p>
          <a:p>
            <a:r>
              <a:rPr lang="en-US" dirty="0"/>
              <a:t>A</a:t>
            </a:r>
            <a:r>
              <a:rPr lang="en-US" dirty="0" smtClean="0"/>
              <a:t>d </a:t>
            </a:r>
            <a:r>
              <a:rPr lang="en-US" dirty="0"/>
              <a:t>click through rate </a:t>
            </a:r>
            <a:r>
              <a:rPr lang="en-US" dirty="0" smtClean="0"/>
              <a:t>prediction</a:t>
            </a:r>
          </a:p>
          <a:p>
            <a:r>
              <a:rPr lang="en-US" dirty="0" smtClean="0"/>
              <a:t>Malware classification</a:t>
            </a:r>
          </a:p>
          <a:p>
            <a:r>
              <a:rPr lang="en-US" dirty="0"/>
              <a:t>P</a:t>
            </a:r>
            <a:r>
              <a:rPr lang="en-US" dirty="0" smtClean="0"/>
              <a:t>roduct categorization</a:t>
            </a:r>
          </a:p>
          <a:p>
            <a:r>
              <a:rPr lang="en-US" dirty="0" smtClean="0"/>
              <a:t>Hazard </a:t>
            </a:r>
            <a:r>
              <a:rPr lang="en-US" dirty="0"/>
              <a:t>risk </a:t>
            </a:r>
            <a:r>
              <a:rPr lang="en-US" dirty="0" smtClean="0"/>
              <a:t>prediction</a:t>
            </a:r>
          </a:p>
          <a:p>
            <a:r>
              <a:rPr lang="en-US" dirty="0" smtClean="0"/>
              <a:t>Massive on-line </a:t>
            </a:r>
            <a:r>
              <a:rPr lang="en-US" dirty="0"/>
              <a:t>course dropout rate </a:t>
            </a:r>
            <a:r>
              <a:rPr lang="en-US" dirty="0" smtClean="0"/>
              <a:t>prediction</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432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a:t>
            </a:r>
            <a:r>
              <a:rPr lang="en-US" dirty="0" err="1" smtClean="0"/>
              <a:t>XGBoost</a:t>
            </a:r>
            <a:endParaRPr lang="en-US" dirty="0"/>
          </a:p>
        </p:txBody>
      </p:sp>
      <p:sp>
        <p:nvSpPr>
          <p:cNvPr id="3" name="Content Placeholder 2"/>
          <p:cNvSpPr>
            <a:spLocks noGrp="1"/>
          </p:cNvSpPr>
          <p:nvPr>
            <p:ph idx="1"/>
          </p:nvPr>
        </p:nvSpPr>
        <p:spPr/>
        <p:txBody>
          <a:bodyPr/>
          <a:lstStyle/>
          <a:p>
            <a:r>
              <a:rPr lang="en-US" dirty="0" smtClean="0"/>
              <a:t>Single most important factor in its success: </a:t>
            </a:r>
            <a:r>
              <a:rPr lang="en-US" b="1" i="1" dirty="0" smtClean="0"/>
              <a:t>scalability</a:t>
            </a:r>
            <a:endParaRPr lang="en-US" dirty="0" smtClean="0"/>
          </a:p>
          <a:p>
            <a:r>
              <a:rPr lang="en-US" dirty="0" smtClean="0"/>
              <a:t>Due to several important systems and algorithmic optimizations</a:t>
            </a:r>
          </a:p>
          <a:p>
            <a:pPr>
              <a:buFont typeface="+mj-lt"/>
              <a:buAutoNum type="arabicPeriod"/>
            </a:pPr>
            <a:endParaRPr lang="en-US" dirty="0" smtClean="0"/>
          </a:p>
          <a:p>
            <a:pPr>
              <a:buFont typeface="+mj-lt"/>
              <a:buAutoNum type="arabicPeriod"/>
            </a:pPr>
            <a:r>
              <a:rPr lang="en-US" dirty="0" smtClean="0"/>
              <a:t>Highly scalable </a:t>
            </a:r>
            <a:r>
              <a:rPr lang="en-US" dirty="0"/>
              <a:t>end-to-end tree boosting </a:t>
            </a:r>
            <a:r>
              <a:rPr lang="en-US" dirty="0" smtClean="0"/>
              <a:t>system</a:t>
            </a:r>
            <a:endParaRPr lang="en-US" dirty="0"/>
          </a:p>
          <a:p>
            <a:pPr>
              <a:buFont typeface="+mj-lt"/>
              <a:buAutoNum type="arabicPeriod"/>
            </a:pPr>
            <a:r>
              <a:rPr lang="en-US" dirty="0" smtClean="0"/>
              <a:t>Theoretically justified </a:t>
            </a:r>
            <a:r>
              <a:rPr lang="en-US" dirty="0"/>
              <a:t>weighted quantile sketch for efficient proposal </a:t>
            </a:r>
            <a:r>
              <a:rPr lang="en-US" dirty="0" smtClean="0"/>
              <a:t>calculation</a:t>
            </a:r>
            <a:endParaRPr lang="en-US" dirty="0"/>
          </a:p>
          <a:p>
            <a:pPr>
              <a:buFont typeface="+mj-lt"/>
              <a:buAutoNum type="arabicPeriod"/>
            </a:pPr>
            <a:r>
              <a:rPr lang="en-US" dirty="0" smtClean="0"/>
              <a:t>Novel sparsity-aware </a:t>
            </a:r>
            <a:r>
              <a:rPr lang="en-US" dirty="0"/>
              <a:t>algorithm for </a:t>
            </a:r>
            <a:r>
              <a:rPr lang="en-US" dirty="0" smtClean="0"/>
              <a:t>parallel </a:t>
            </a:r>
            <a:r>
              <a:rPr lang="en-US" dirty="0"/>
              <a:t>tree </a:t>
            </a:r>
            <a:r>
              <a:rPr lang="en-US" dirty="0" smtClean="0"/>
              <a:t>learning</a:t>
            </a:r>
            <a:endParaRPr lang="en-US" dirty="0"/>
          </a:p>
          <a:p>
            <a:pPr>
              <a:buFont typeface="+mj-lt"/>
              <a:buAutoNum type="arabicPeriod"/>
            </a:pPr>
            <a:r>
              <a:rPr lang="en-US" dirty="0" smtClean="0"/>
              <a:t>Effective cache-aware </a:t>
            </a:r>
            <a:r>
              <a:rPr lang="en-US" dirty="0"/>
              <a:t>block structure for out-of-core tree </a:t>
            </a:r>
            <a:r>
              <a:rPr lang="en-US" dirty="0" smtClean="0"/>
              <a:t>learning</a:t>
            </a:r>
            <a:endParaRPr lang="en-US" dirty="0"/>
          </a:p>
          <a:p>
            <a:pPr>
              <a:buFont typeface="+mj-lt"/>
              <a:buAutoNum type="arabicPeriod"/>
            </a:pPr>
            <a:endParaRPr lang="en-US" dirty="0"/>
          </a:p>
        </p:txBody>
      </p:sp>
    </p:spTree>
    <p:extLst>
      <p:ext uri="{BB962C8B-B14F-4D97-AF65-F5344CB8AC3E}">
        <p14:creationId xmlns:p14="http://schemas.microsoft.com/office/powerpoint/2010/main" val="429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“tree boosting”?</a:t>
            </a:r>
            <a:endParaRPr lang="en-US" dirty="0"/>
          </a:p>
        </p:txBody>
      </p:sp>
      <p:sp>
        <p:nvSpPr>
          <p:cNvPr id="3" name="Content Placeholder 2"/>
          <p:cNvSpPr>
            <a:spLocks noGrp="1"/>
          </p:cNvSpPr>
          <p:nvPr>
            <p:ph idx="1"/>
          </p:nvPr>
        </p:nvSpPr>
        <p:spPr>
          <a:xfrm>
            <a:off x="818713" y="2222287"/>
            <a:ext cx="3635100" cy="3111713"/>
          </a:xfrm>
        </p:spPr>
        <p:txBody>
          <a:bodyPr/>
          <a:lstStyle/>
          <a:p>
            <a:r>
              <a:rPr lang="en-US" dirty="0" smtClean="0"/>
              <a:t>Given a dataset (n examples, m features)</a:t>
            </a:r>
          </a:p>
          <a:p>
            <a:endParaRPr lang="en-US" dirty="0"/>
          </a:p>
          <a:p>
            <a:endParaRPr lang="en-US" dirty="0" smtClean="0"/>
          </a:p>
          <a:p>
            <a:r>
              <a:rPr lang="en-US" dirty="0" smtClean="0"/>
              <a:t>Tree ensemble uses K additive functions to predict output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12" y="2222287"/>
            <a:ext cx="7382588" cy="416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3" y="3489483"/>
            <a:ext cx="4030133" cy="288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2" y="5267483"/>
            <a:ext cx="3746500" cy="901700"/>
          </a:xfrm>
          <a:prstGeom prst="rect">
            <a:avLst/>
          </a:prstGeom>
        </p:spPr>
      </p:pic>
    </p:spTree>
    <p:extLst>
      <p:ext uri="{BB962C8B-B14F-4D97-AF65-F5344CB8AC3E}">
        <p14:creationId xmlns:p14="http://schemas.microsoft.com/office/powerpoint/2010/main" val="143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“gradient boosting”?</a:t>
            </a:r>
            <a:endParaRPr lang="en-US" dirty="0"/>
          </a:p>
        </p:txBody>
      </p:sp>
      <p:pic>
        <p:nvPicPr>
          <p:cNvPr id="4" name="Picture 3"/>
          <p:cNvPicPr>
            <a:picLocks noChangeAspect="1"/>
          </p:cNvPicPr>
          <p:nvPr/>
        </p:nvPicPr>
        <p:blipFill>
          <a:blip r:embed="rId2"/>
          <a:stretch>
            <a:fillRect/>
          </a:stretch>
        </p:blipFill>
        <p:spPr>
          <a:xfrm>
            <a:off x="2830368" y="1927302"/>
            <a:ext cx="6531264" cy="4903567"/>
          </a:xfrm>
          <a:prstGeom prst="rect">
            <a:avLst/>
          </a:prstGeom>
        </p:spPr>
      </p:pic>
    </p:spTree>
    <p:extLst>
      <p:ext uri="{BB962C8B-B14F-4D97-AF65-F5344CB8AC3E}">
        <p14:creationId xmlns:p14="http://schemas.microsoft.com/office/powerpoint/2010/main" val="765787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objective function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5" y="2290234"/>
            <a:ext cx="3994089" cy="1528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33" y="1998133"/>
            <a:ext cx="4292600" cy="850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33" y="3054255"/>
            <a:ext cx="5842000" cy="876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883" y="4161705"/>
            <a:ext cx="4457700" cy="787400"/>
          </a:xfrm>
          <a:prstGeom prst="rect">
            <a:avLst/>
          </a:prstGeom>
        </p:spPr>
      </p:pic>
      <p:sp>
        <p:nvSpPr>
          <p:cNvPr id="9" name="Rounded Rectangular Callout 8"/>
          <p:cNvSpPr/>
          <p:nvPr/>
        </p:nvSpPr>
        <p:spPr>
          <a:xfrm>
            <a:off x="4417483" y="2117259"/>
            <a:ext cx="1435100" cy="612648"/>
          </a:xfrm>
          <a:prstGeom prst="wedgeRoundRectCallout">
            <a:avLst>
              <a:gd name="adj1" fmla="val 71760"/>
              <a:gd name="adj2" fmla="val -2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Objective</a:t>
            </a:r>
            <a:endParaRPr lang="en-US" dirty="0"/>
          </a:p>
        </p:txBody>
      </p:sp>
      <p:sp>
        <p:nvSpPr>
          <p:cNvPr id="10" name="Rounded Rectangular Callout 9"/>
          <p:cNvSpPr/>
          <p:nvPr/>
        </p:nvSpPr>
        <p:spPr>
          <a:xfrm>
            <a:off x="4325408" y="3123204"/>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r>
              <a:rPr lang="en-US" baseline="30000" dirty="0" smtClean="0"/>
              <a:t>nd</a:t>
            </a:r>
            <a:r>
              <a:rPr lang="en-US" dirty="0" smtClean="0"/>
              <a:t> order approx.</a:t>
            </a:r>
            <a:endParaRPr lang="en-US" dirty="0"/>
          </a:p>
        </p:txBody>
      </p:sp>
      <p:sp>
        <p:nvSpPr>
          <p:cNvPr id="11" name="Rounded Rectangular Callout 10"/>
          <p:cNvSpPr/>
          <p:nvPr/>
        </p:nvSpPr>
        <p:spPr>
          <a:xfrm>
            <a:off x="4325408" y="4249081"/>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constants</a:t>
            </a:r>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5567172"/>
            <a:ext cx="4064000" cy="990600"/>
          </a:xfrm>
          <a:prstGeom prst="rect">
            <a:avLst/>
          </a:prstGeom>
        </p:spPr>
      </p:pic>
      <p:sp>
        <p:nvSpPr>
          <p:cNvPr id="13" name="Rounded Rectangular Callout 12"/>
          <p:cNvSpPr/>
          <p:nvPr/>
        </p:nvSpPr>
        <p:spPr>
          <a:xfrm>
            <a:off x="3969280" y="5523842"/>
            <a:ext cx="2421934" cy="1033930"/>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Scoring function to </a:t>
            </a:r>
            <a:r>
              <a:rPr lang="en-US" smtClean="0"/>
              <a:t>evaluate quality of tree structure</a:t>
            </a:r>
            <a:endParaRPr lang="en-US" dirty="0"/>
          </a:p>
        </p:txBody>
      </p:sp>
    </p:spTree>
    <p:extLst>
      <p:ext uri="{BB962C8B-B14F-4D97-AF65-F5344CB8AC3E}">
        <p14:creationId xmlns:p14="http://schemas.microsoft.com/office/powerpoint/2010/main" val="127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objective function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7" y="2004266"/>
            <a:ext cx="8415867" cy="4828334"/>
          </a:xfrm>
          <a:prstGeom prst="rect">
            <a:avLst/>
          </a:prstGeom>
        </p:spPr>
      </p:pic>
    </p:spTree>
    <p:extLst>
      <p:ext uri="{BB962C8B-B14F-4D97-AF65-F5344CB8AC3E}">
        <p14:creationId xmlns:p14="http://schemas.microsoft.com/office/powerpoint/2010/main" val="572726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Split-finding algorithms</a:t>
            </a:r>
            <a:endParaRPr lang="en-US" dirty="0"/>
          </a:p>
        </p:txBody>
      </p:sp>
      <p:sp>
        <p:nvSpPr>
          <p:cNvPr id="3" name="Content Placeholder 2"/>
          <p:cNvSpPr>
            <a:spLocks noGrp="1"/>
          </p:cNvSpPr>
          <p:nvPr>
            <p:ph idx="1"/>
          </p:nvPr>
        </p:nvSpPr>
        <p:spPr/>
        <p:txBody>
          <a:bodyPr/>
          <a:lstStyle/>
          <a:p>
            <a:r>
              <a:rPr lang="en-US" dirty="0" smtClean="0"/>
              <a:t>Exact</a:t>
            </a:r>
          </a:p>
          <a:p>
            <a:pPr lvl="1"/>
            <a:r>
              <a:rPr lang="en-US" dirty="0" smtClean="0"/>
              <a:t>Computationally demanding</a:t>
            </a:r>
          </a:p>
          <a:p>
            <a:pPr lvl="1"/>
            <a:r>
              <a:rPr lang="en-US" dirty="0" smtClean="0"/>
              <a:t>Enumerate all possible splits for continuous features</a:t>
            </a:r>
          </a:p>
          <a:p>
            <a:r>
              <a:rPr lang="en-US" dirty="0" smtClean="0"/>
              <a:t>Approximate</a:t>
            </a:r>
          </a:p>
          <a:p>
            <a:pPr lvl="1"/>
            <a:r>
              <a:rPr lang="en-US" dirty="0" smtClean="0"/>
              <a:t>Algorithm proposes candidate splits according to percentiles of feature distributions</a:t>
            </a:r>
          </a:p>
          <a:p>
            <a:pPr lvl="1"/>
            <a:r>
              <a:rPr lang="en-US" dirty="0" smtClean="0"/>
              <a:t>Maps continuous features to buckets split by candidate points</a:t>
            </a:r>
          </a:p>
          <a:p>
            <a:pPr lvl="1"/>
            <a:r>
              <a:rPr lang="en-US" dirty="0" smtClean="0"/>
              <a:t>Aggregates statistics and finds best solution among proposals</a:t>
            </a:r>
          </a:p>
          <a:p>
            <a:endParaRPr lang="en-US" dirty="0"/>
          </a:p>
        </p:txBody>
      </p:sp>
    </p:spTree>
    <p:extLst>
      <p:ext uri="{BB962C8B-B14F-4D97-AF65-F5344CB8AC3E}">
        <p14:creationId xmlns:p14="http://schemas.microsoft.com/office/powerpoint/2010/main" val="1526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105</TotalTime>
  <Words>1241</Words>
  <Application>Microsoft Macintosh PowerPoint</Application>
  <PresentationFormat>Widescreen</PresentationFormat>
  <Paragraphs>146</Paragraphs>
  <Slides>22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Cambria Math</vt:lpstr>
      <vt:lpstr>Century Gothic</vt:lpstr>
      <vt:lpstr>Wingdings 2</vt:lpstr>
      <vt:lpstr>Quotable</vt:lpstr>
      <vt:lpstr>XGBoost: A Scalable Tree Boosting System</vt:lpstr>
      <vt:lpstr>XGBoost</vt:lpstr>
      <vt:lpstr>XGBoost Applications</vt:lpstr>
      <vt:lpstr>Properties of XGBoost</vt:lpstr>
      <vt:lpstr>What is “tree boosting”?</vt:lpstr>
      <vt:lpstr>What is “gradient boosting”?</vt:lpstr>
      <vt:lpstr>Regularized objective function</vt:lpstr>
      <vt:lpstr>Regularized objective function</vt:lpstr>
      <vt:lpstr>Split-finding algorithms</vt:lpstr>
      <vt:lpstr>Comparison of split-finding</vt:lpstr>
      <vt:lpstr>Shrinkage and column subsampling</vt:lpstr>
      <vt:lpstr>Sparsity-aware split finding</vt:lpstr>
      <vt:lpstr>How does this work?</vt:lpstr>
      <vt:lpstr>Feature transformations in blocks</vt:lpstr>
      <vt:lpstr>More on blocks</vt:lpstr>
      <vt:lpstr>Cache-aware access</vt:lpstr>
      <vt:lpstr>Cache-aware access</vt:lpstr>
      <vt:lpstr>Results: out of core</vt:lpstr>
      <vt:lpstr>Results: distributed</vt:lpstr>
      <vt:lpstr>Results: scalability</vt:lpstr>
      <vt:lpstr>Conclusions</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A Scalable Tree Boosting System</dc:title>
  <dc:creator>Shannon Quinn</dc:creator>
  <cp:lastModifiedBy>Shannon Quinn</cp:lastModifiedBy>
  <cp:revision>16</cp:revision>
  <dcterms:created xsi:type="dcterms:W3CDTF">2016-08-31T00:31:17Z</dcterms:created>
  <dcterms:modified xsi:type="dcterms:W3CDTF">2016-08-31T02:16:55Z</dcterms:modified>
</cp:coreProperties>
</file>